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29"/>
  </p:notesMasterIdLst>
  <p:handoutMasterIdLst>
    <p:handoutMasterId r:id="rId30"/>
  </p:handoutMasterIdLst>
  <p:sldIdLst>
    <p:sldId id="257" r:id="rId2"/>
    <p:sldId id="297" r:id="rId3"/>
    <p:sldId id="377" r:id="rId4"/>
    <p:sldId id="389" r:id="rId5"/>
    <p:sldId id="390" r:id="rId6"/>
    <p:sldId id="391" r:id="rId7"/>
    <p:sldId id="358" r:id="rId8"/>
    <p:sldId id="314" r:id="rId9"/>
    <p:sldId id="380" r:id="rId10"/>
    <p:sldId id="403" r:id="rId11"/>
    <p:sldId id="266" r:id="rId12"/>
    <p:sldId id="379" r:id="rId13"/>
    <p:sldId id="392" r:id="rId14"/>
    <p:sldId id="393" r:id="rId15"/>
    <p:sldId id="394" r:id="rId16"/>
    <p:sldId id="395" r:id="rId17"/>
    <p:sldId id="396" r:id="rId18"/>
    <p:sldId id="398" r:id="rId19"/>
    <p:sldId id="400" r:id="rId20"/>
    <p:sldId id="325" r:id="rId21"/>
    <p:sldId id="401" r:id="rId22"/>
    <p:sldId id="381" r:id="rId23"/>
    <p:sldId id="402" r:id="rId24"/>
    <p:sldId id="376" r:id="rId25"/>
    <p:sldId id="357" r:id="rId26"/>
    <p:sldId id="354" r:id="rId27"/>
    <p:sldId id="364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89" autoAdjust="0"/>
    <p:restoredTop sz="86455" autoAdjust="0"/>
  </p:normalViewPr>
  <p:slideViewPr>
    <p:cSldViewPr>
      <p:cViewPr varScale="1">
        <p:scale>
          <a:sx n="70" d="100"/>
          <a:sy n="70" d="100"/>
        </p:scale>
        <p:origin x="-14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02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38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EC975-94E8-4C45-94C2-5B3794B47299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EFEC2-79AE-4B4C-8081-930771904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93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2A89D88-0A49-49C6-AB1E-0FFE9DEEB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89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A88638-E601-4445-9A4F-52556A0830D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A89D88-0A49-49C6-AB1E-0FFE9DEEB41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93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9ACB8-E72F-4276-AD6C-B2C83EC10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6A526-6032-4BC7-B89D-F87E0FA46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1F26A-C819-4863-A55A-8D7ADA3D9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3F4CE-65A1-4186-A085-4AA6E64AD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1664C-A72A-4FAE-AE12-5463D36E7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DA695-4A50-4C51-B098-3FFCADDD2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39185-CB9F-4F5E-ABB2-66EEA8ADA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6A7DB-D347-489D-92D6-A3EFBBDD6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8066E-658A-4B11-814C-1B259ECB1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55F2F-86E4-4950-A809-479839139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D4378-99BA-4B53-A5DF-4CBF6B387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CBAF5-AB18-457A-AA01-27EE108F7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9E14B-8084-4150-A36E-4F56D92D0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F6D6E10E-B1AF-4E5D-8E46-13FBF48F2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vermont.gov/" TargetMode="External"/><Relationship Id="rId2" Type="http://schemas.openxmlformats.org/officeDocument/2006/relationships/hyperlink" Target="http://www.vermontagricultur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rica.Berl@state.vt.us" TargetMode="External"/><Relationship Id="rId4" Type="http://schemas.openxmlformats.org/officeDocument/2006/relationships/hyperlink" Target="mailto:AlanGraham@state.vt.us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2012" y="762000"/>
            <a:ext cx="7848600" cy="2057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Mosquito Management and Arbovirus Surveillance </a:t>
            </a:r>
            <a:br>
              <a:rPr lang="en-US" dirty="0" smtClean="0"/>
            </a:br>
            <a:r>
              <a:rPr lang="en-US" dirty="0" smtClean="0"/>
              <a:t>in Vermont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37640" y="3048000"/>
            <a:ext cx="6324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Alan C. Graham and Erica </a:t>
            </a:r>
            <a:r>
              <a:rPr lang="en-US" dirty="0" err="1" smtClean="0"/>
              <a:t>Berl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040095" y="5476240"/>
            <a:ext cx="47005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http://www.vermontagriculture.com</a:t>
            </a:r>
          </a:p>
        </p:txBody>
      </p:sp>
      <p:pic>
        <p:nvPicPr>
          <p:cNvPr id="1026" name="Picture 2" descr="http://dartcareers.files.wordpress.com/2011/09/vt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226" y="4332604"/>
            <a:ext cx="3205163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ermont Department of Health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004308"/>
            <a:ext cx="1190625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6076890"/>
            <a:ext cx="6438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http://healthvermont.gov/prevent/arbovirus/index.aspx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2400" y="304800"/>
            <a:ext cx="89916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l"/>
            <a:r>
              <a:rPr lang="en-US" sz="3600" kern="0" smtClean="0"/>
              <a:t>Organized Mosquito Districts in Vermont</a:t>
            </a:r>
            <a:endParaRPr lang="en-US" sz="3600" kern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28600" y="1752600"/>
            <a:ext cx="4038600" cy="3733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kern="0" smtClean="0"/>
              <a:t>BLS District</a:t>
            </a:r>
          </a:p>
          <a:p>
            <a:pPr lvl="1"/>
            <a:r>
              <a:rPr lang="en-US" sz="1800" kern="0" smtClean="0"/>
              <a:t>Brandon, Goshen, Leicester, Salisbury</a:t>
            </a:r>
          </a:p>
          <a:p>
            <a:r>
              <a:rPr lang="en-US" kern="0" smtClean="0"/>
              <a:t>LFICD District</a:t>
            </a:r>
          </a:p>
          <a:p>
            <a:pPr lvl="1"/>
            <a:r>
              <a:rPr lang="en-US" sz="1800" kern="0" smtClean="0"/>
              <a:t>Bridport, Cornwall</a:t>
            </a:r>
          </a:p>
          <a:p>
            <a:r>
              <a:rPr lang="en-US" kern="0" smtClean="0"/>
              <a:t>Weybridge District</a:t>
            </a:r>
          </a:p>
          <a:p>
            <a:pPr lvl="1"/>
            <a:r>
              <a:rPr lang="en-US" sz="1800" kern="0" smtClean="0"/>
              <a:t>Weybridge</a:t>
            </a:r>
            <a:endParaRPr lang="en-US" sz="1800" kern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143000"/>
            <a:ext cx="4724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943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810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2012 Larval Suppression Efforts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905000"/>
            <a:ext cx="29718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800" dirty="0" smtClean="0"/>
              <a:t>5 Dates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4/28 to 6/1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800" dirty="0" smtClean="0"/>
              <a:t>4118 Acres 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800" dirty="0" smtClean="0"/>
              <a:t>10.81 tons BTI 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endParaRPr lang="en-US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1447800"/>
            <a:ext cx="6096000" cy="318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828800"/>
            <a:ext cx="1259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419600"/>
            <a:ext cx="2819400" cy="189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524000"/>
            <a:ext cx="400676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Wetland Restoration Work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457200" y="1981200"/>
            <a:ext cx="3733800" cy="4114800"/>
          </a:xfrm>
        </p:spPr>
        <p:txBody>
          <a:bodyPr/>
          <a:lstStyle/>
          <a:p>
            <a:r>
              <a:rPr lang="en-US" sz="2800" dirty="0" smtClean="0"/>
              <a:t>USAD Collaboration</a:t>
            </a:r>
          </a:p>
          <a:p>
            <a:r>
              <a:rPr lang="en-US" sz="2800" dirty="0" smtClean="0"/>
              <a:t>Larval surveys</a:t>
            </a:r>
          </a:p>
          <a:p>
            <a:r>
              <a:rPr lang="en-US" sz="2800" dirty="0" smtClean="0"/>
              <a:t>5 Wetlands</a:t>
            </a:r>
          </a:p>
          <a:p>
            <a:r>
              <a:rPr lang="en-US" sz="2800" dirty="0" smtClean="0"/>
              <a:t>4 Towns</a:t>
            </a:r>
          </a:p>
          <a:p>
            <a:r>
              <a:rPr lang="en-US" sz="2800" dirty="0" smtClean="0"/>
              <a:t>“Making Wetlands” controversy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505200"/>
            <a:ext cx="286115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r>
              <a:rPr lang="en-US" kern="0" dirty="0" smtClean="0">
                <a:ea typeface="ＭＳ Ｐゴシック" pitchFamily="34" charset="-128"/>
              </a:rPr>
              <a:t>What is Eastern Equine Encephalitis (EEE)?</a:t>
            </a:r>
          </a:p>
        </p:txBody>
      </p:sp>
      <p:sp>
        <p:nvSpPr>
          <p:cNvPr id="5" name="Rectangle 8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kern="0" dirty="0" smtClean="0">
                <a:ea typeface="ＭＳ Ｐゴシック" pitchFamily="34" charset="-128"/>
              </a:rPr>
              <a:t>Caused by a mosquito-borne virus       (like West Nile Virus - WNV)</a:t>
            </a:r>
          </a:p>
          <a:p>
            <a:r>
              <a:rPr lang="en-US" kern="0" dirty="0" smtClean="0">
                <a:ea typeface="ＭＳ Ｐゴシック" pitchFamily="34" charset="-128"/>
              </a:rPr>
              <a:t>Eastern half of the US</a:t>
            </a:r>
          </a:p>
          <a:p>
            <a:r>
              <a:rPr lang="en-US" kern="0" dirty="0" smtClean="0">
                <a:ea typeface="ＭＳ Ｐゴシック" pitchFamily="34" charset="-128"/>
              </a:rPr>
              <a:t>Not a new virus in the US</a:t>
            </a:r>
          </a:p>
          <a:p>
            <a:r>
              <a:rPr lang="en-US" kern="0" dirty="0" smtClean="0">
                <a:ea typeface="ＭＳ Ｐゴシック" pitchFamily="34" charset="-128"/>
              </a:rPr>
              <a:t>Enzootic in birds – lives in passerine birds (perching song birds) </a:t>
            </a:r>
          </a:p>
          <a:p>
            <a:pPr lvl="1"/>
            <a:r>
              <a:rPr lang="en-US" kern="0" dirty="0" smtClean="0">
                <a:ea typeface="ＭＳ Ｐゴシック" pitchFamily="34" charset="-128"/>
              </a:rPr>
              <a:t>En = in      </a:t>
            </a:r>
            <a:r>
              <a:rPr lang="en-US" kern="0" dirty="0" err="1" smtClean="0">
                <a:ea typeface="ＭＳ Ｐゴシック" pitchFamily="34" charset="-128"/>
              </a:rPr>
              <a:t>Zootic</a:t>
            </a:r>
            <a:r>
              <a:rPr lang="en-US" kern="0" dirty="0" smtClean="0">
                <a:ea typeface="ＭＳ Ｐゴシック" pitchFamily="34" charset="-128"/>
              </a:rPr>
              <a:t> = animals</a:t>
            </a:r>
          </a:p>
          <a:p>
            <a:pPr lvl="1"/>
            <a:r>
              <a:rPr lang="en-US" kern="0" dirty="0" smtClean="0">
                <a:ea typeface="ＭＳ Ｐゴシック" pitchFamily="34" charset="-128"/>
              </a:rPr>
              <a:t>Transmitted among birds by bird-biting mosquitoes</a:t>
            </a:r>
          </a:p>
          <a:p>
            <a:endParaRPr lang="en-US" kern="0" dirty="0" smtClean="0">
              <a:ea typeface="ＭＳ Ｐゴシック" pitchFamily="34" charset="-128"/>
            </a:endParaRPr>
          </a:p>
        </p:txBody>
      </p:sp>
      <p:pic>
        <p:nvPicPr>
          <p:cNvPr id="6" name="Picture 11" descr="Image: Culiseta melanura mosqui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14600"/>
            <a:ext cx="1644650" cy="111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298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Eastern Equine Encephalitis Transmission 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1404938"/>
            <a:ext cx="7088188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r>
              <a:rPr lang="en-US" sz="3200" kern="0" smtClean="0">
                <a:ea typeface="ＭＳ Ｐゴシック" pitchFamily="34" charset="-128"/>
              </a:rPr>
              <a:t>EEEV Transmission Cycle</a:t>
            </a:r>
            <a:endParaRPr lang="en-US" kern="0" dirty="0" smtClean="0">
              <a:ea typeface="ＭＳ Ｐゴシック" pitchFamily="34" charset="-128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28600" y="2362200"/>
            <a:ext cx="1524000" cy="590550"/>
          </a:xfrm>
          <a:prstGeom prst="rect">
            <a:avLst/>
          </a:prstGeom>
          <a:solidFill>
            <a:schemeClr val="bg1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/>
              <a:t>Culiseta melanura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315200" y="4767263"/>
            <a:ext cx="1828800" cy="835025"/>
          </a:xfrm>
          <a:prstGeom prst="rect">
            <a:avLst/>
          </a:prstGeom>
          <a:solidFill>
            <a:schemeClr val="bg1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/>
              <a:t>Aedes, Coquillettidia, Culex species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592638" y="1814513"/>
            <a:ext cx="4714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274B7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4143375" y="2109788"/>
            <a:ext cx="1571625" cy="471487"/>
          </a:xfrm>
          <a:prstGeom prst="rightArrow">
            <a:avLst>
              <a:gd name="adj1" fmla="val 50000"/>
              <a:gd name="adj2" fmla="val 83333"/>
            </a:avLst>
          </a:prstGeom>
          <a:solidFill>
            <a:schemeClr val="accent1">
              <a:alpha val="52000"/>
            </a:schemeClr>
          </a:solidFill>
          <a:ln w="28575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49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r>
              <a:rPr lang="en-US" kern="0" smtClean="0">
                <a:ea typeface="ＭＳ Ｐゴシック" pitchFamily="34" charset="-128"/>
              </a:rPr>
              <a:t>What is EEE?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kern="0" smtClean="0">
                <a:ea typeface="ＭＳ Ｐゴシック" pitchFamily="34" charset="-128"/>
              </a:rPr>
              <a:t>Infection when mosquitoes feed on infected birds and then feed on humans/animals</a:t>
            </a:r>
          </a:p>
          <a:p>
            <a:r>
              <a:rPr lang="en-US" kern="0" smtClean="0">
                <a:ea typeface="ＭＳ Ｐゴシック" pitchFamily="34" charset="-128"/>
              </a:rPr>
              <a:t>Illness is rare in people</a:t>
            </a:r>
          </a:p>
          <a:p>
            <a:pPr lvl="1"/>
            <a:r>
              <a:rPr lang="en-US" kern="0" smtClean="0">
                <a:ea typeface="ＭＳ Ｐゴシック" pitchFamily="34" charset="-128"/>
              </a:rPr>
              <a:t>&lt; 300 human cases in the past 50 years nationally</a:t>
            </a:r>
          </a:p>
          <a:p>
            <a:pPr lvl="1"/>
            <a:r>
              <a:rPr lang="en-US" kern="0" smtClean="0">
                <a:ea typeface="ＭＳ Ｐゴシック" pitchFamily="34" charset="-128"/>
              </a:rPr>
              <a:t>Becoming more common in the northeast?</a:t>
            </a:r>
          </a:p>
          <a:p>
            <a:pPr lvl="2"/>
            <a:r>
              <a:rPr lang="en-US" kern="0" smtClean="0">
                <a:ea typeface="ＭＳ Ｐゴシック" pitchFamily="34" charset="-128"/>
              </a:rPr>
              <a:t>Past decade, new activity detected in NH, ME, Quebec, Clinton County (NYS) and now VT</a:t>
            </a:r>
          </a:p>
          <a:p>
            <a:pPr lvl="2"/>
            <a:r>
              <a:rPr lang="en-US" kern="0" smtClean="0">
                <a:ea typeface="ＭＳ Ｐゴシック" pitchFamily="34" charset="-128"/>
              </a:rPr>
              <a:t>MA noticing more sustained activity</a:t>
            </a:r>
            <a:endParaRPr lang="en-US" kern="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7913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mtClean="0">
                <a:ea typeface="ＭＳ Ｐゴシック" pitchFamily="34" charset="-128"/>
              </a:rPr>
              <a:t>What is EEE?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en-US" smtClean="0">
                <a:ea typeface="ＭＳ Ｐゴシック" pitchFamily="34" charset="-128"/>
              </a:rPr>
              <a:t>Onset 4 – 10 days after bite from infected mosquito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en-US" smtClean="0">
                <a:ea typeface="ＭＳ Ｐゴシック" pitchFamily="34" charset="-128"/>
              </a:rPr>
              <a:t>Illness can be severe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</a:pPr>
            <a:r>
              <a:rPr lang="en-US" smtClean="0">
                <a:ea typeface="ＭＳ Ｐゴシック" pitchFamily="34" charset="-128"/>
              </a:rPr>
              <a:t>1/3 of serious infections end up being fatal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</a:pPr>
            <a:r>
              <a:rPr lang="en-US" smtClean="0">
                <a:ea typeface="ＭＳ Ｐゴシック" pitchFamily="34" charset="-128"/>
              </a:rPr>
              <a:t>1/3 of those who recover have continuing neurologic problems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en-US" smtClean="0">
                <a:ea typeface="ＭＳ Ｐゴシック" pitchFamily="34" charset="-128"/>
              </a:rPr>
              <a:t>Symptoms of severe disease: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</a:pPr>
            <a:r>
              <a:rPr lang="en-US" smtClean="0">
                <a:ea typeface="ＭＳ Ｐゴシック" pitchFamily="34" charset="-128"/>
              </a:rPr>
              <a:t>Fever, headache, irritability, restlessness, drowsiness, poor appetite, vomiting, diarrhea, mental status changes, seizures and coma</a:t>
            </a:r>
          </a:p>
        </p:txBody>
      </p:sp>
    </p:spTree>
    <p:extLst>
      <p:ext uri="{BB962C8B-B14F-4D97-AF65-F5344CB8AC3E}">
        <p14:creationId xmlns:p14="http://schemas.microsoft.com/office/powerpoint/2010/main" val="8443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 bwMode="auto">
          <a:xfrm>
            <a:off x="100013" y="1328027"/>
            <a:ext cx="8153400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kern="0" dirty="0" smtClean="0">
                <a:ea typeface="ＭＳ Ｐゴシック" pitchFamily="34" charset="-128"/>
              </a:rPr>
              <a:t>Other species affected: </a:t>
            </a:r>
          </a:p>
          <a:p>
            <a:pPr lvl="1"/>
            <a:r>
              <a:rPr lang="en-US" kern="0" dirty="0" smtClean="0">
                <a:ea typeface="ＭＳ Ｐゴシック" pitchFamily="34" charset="-128"/>
              </a:rPr>
              <a:t>horses and donkeys</a:t>
            </a:r>
          </a:p>
          <a:p>
            <a:pPr lvl="1"/>
            <a:r>
              <a:rPr lang="en-US" kern="0" dirty="0" smtClean="0">
                <a:ea typeface="ＭＳ Ｐゴシック" pitchFamily="34" charset="-128"/>
              </a:rPr>
              <a:t>llamas and alpacas</a:t>
            </a:r>
          </a:p>
          <a:p>
            <a:pPr lvl="1"/>
            <a:r>
              <a:rPr lang="en-US" kern="0" dirty="0" smtClean="0">
                <a:ea typeface="ＭＳ Ｐゴシック" pitchFamily="34" charset="-128"/>
              </a:rPr>
              <a:t>emus and pheasants</a:t>
            </a:r>
          </a:p>
          <a:p>
            <a:r>
              <a:rPr lang="en-US" kern="0" dirty="0" smtClean="0">
                <a:ea typeface="ＭＳ Ｐゴシック" pitchFamily="34" charset="-128"/>
              </a:rPr>
              <a:t>Vaccine licensed for horses – may also be effective in llamas, alpacas and emus</a:t>
            </a:r>
          </a:p>
          <a:p>
            <a:pPr lvl="1">
              <a:buFont typeface="Wingdings 2" pitchFamily="18" charset="2"/>
              <a:buNone/>
            </a:pPr>
            <a:endParaRPr lang="en-US" kern="0" dirty="0" smtClean="0">
              <a:ea typeface="ＭＳ Ｐゴシック" pitchFamily="34" charset="-128"/>
            </a:endParaRPr>
          </a:p>
          <a:p>
            <a:pPr lvl="1">
              <a:buFont typeface="Wingdings 2" pitchFamily="18" charset="2"/>
              <a:buNone/>
            </a:pPr>
            <a:endParaRPr lang="en-US" kern="0" dirty="0" smtClean="0">
              <a:ea typeface="ＭＳ Ｐゴシック" pitchFamily="34" charset="-128"/>
            </a:endParaRPr>
          </a:p>
        </p:txBody>
      </p:sp>
      <p:pic>
        <p:nvPicPr>
          <p:cNvPr id="6" name="Picture 10" descr="ANd9GcSiNhKpIzjuih8oeOkL_FPoyvyR4XWACKF-45HVe08d8HX-fiRy2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4493502"/>
            <a:ext cx="3149600" cy="235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alpacas-lla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6215"/>
            <a:ext cx="2825750" cy="224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ANd9GcTV020whFf0jll258AjbsxTXbAJI9ysBXGZD2p59awu-yzB-ojXbdGYAX0Yf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5123740"/>
            <a:ext cx="1903412" cy="172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602" y="15399"/>
            <a:ext cx="2687638" cy="291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471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r>
              <a:rPr lang="en-US" kern="0" smtClean="0">
                <a:ea typeface="ＭＳ Ｐゴシック" pitchFamily="34" charset="-128"/>
              </a:rPr>
              <a:t>2012 – Human cases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/>
            <a:r>
              <a:rPr lang="en-US" kern="0" dirty="0" smtClean="0">
                <a:ea typeface="ＭＳ Ｐゴシック" pitchFamily="34" charset="-128"/>
              </a:rPr>
              <a:t>2 EEE cases</a:t>
            </a:r>
          </a:p>
          <a:p>
            <a:pPr eaLnBrk="1" hangingPunct="1"/>
            <a:r>
              <a:rPr lang="en-US" kern="0" dirty="0" smtClean="0">
                <a:ea typeface="ＭＳ Ｐゴシック" pitchFamily="34" charset="-128"/>
              </a:rPr>
              <a:t>Rutland County residents</a:t>
            </a:r>
          </a:p>
          <a:p>
            <a:pPr eaLnBrk="1" hangingPunct="1"/>
            <a:r>
              <a:rPr lang="en-US" kern="0" dirty="0" smtClean="0">
                <a:ea typeface="ＭＳ Ｐゴシック" pitchFamily="34" charset="-128"/>
              </a:rPr>
              <a:t>Onset dates Aug 13</a:t>
            </a:r>
            <a:r>
              <a:rPr lang="en-US" kern="0" baseline="30000" dirty="0" smtClean="0">
                <a:ea typeface="ＭＳ Ｐゴシック" pitchFamily="34" charset="-128"/>
              </a:rPr>
              <a:t>th</a:t>
            </a:r>
            <a:r>
              <a:rPr lang="en-US" kern="0" dirty="0" smtClean="0">
                <a:ea typeface="ＭＳ Ｐゴシック" pitchFamily="34" charset="-128"/>
              </a:rPr>
              <a:t> and Aug 27</a:t>
            </a:r>
            <a:r>
              <a:rPr lang="en-US" kern="0" baseline="30000" dirty="0" smtClean="0">
                <a:ea typeface="ＭＳ Ｐゴシック" pitchFamily="34" charset="-128"/>
              </a:rPr>
              <a:t>th</a:t>
            </a:r>
            <a:r>
              <a:rPr lang="en-US" kern="0" dirty="0" smtClean="0">
                <a:ea typeface="ＭＳ Ｐゴシック" pitchFamily="34" charset="-128"/>
              </a:rPr>
              <a:t> </a:t>
            </a:r>
          </a:p>
          <a:p>
            <a:pPr eaLnBrk="1" hangingPunct="1"/>
            <a:r>
              <a:rPr lang="en-US" kern="0" dirty="0" smtClean="0">
                <a:ea typeface="ＭＳ Ｐゴシック" pitchFamily="34" charset="-128"/>
              </a:rPr>
              <a:t>Confirmed on Aug 31</a:t>
            </a:r>
            <a:r>
              <a:rPr lang="en-US" kern="0" baseline="30000" dirty="0" smtClean="0">
                <a:ea typeface="ＭＳ Ｐゴシック" pitchFamily="34" charset="-128"/>
              </a:rPr>
              <a:t>st</a:t>
            </a:r>
            <a:r>
              <a:rPr lang="en-US" kern="0" dirty="0" smtClean="0">
                <a:ea typeface="ＭＳ Ｐゴシック" pitchFamily="34" charset="-128"/>
              </a:rPr>
              <a:t> </a:t>
            </a:r>
          </a:p>
          <a:p>
            <a:pPr eaLnBrk="1" hangingPunct="1"/>
            <a:r>
              <a:rPr lang="en-US" kern="0" dirty="0" smtClean="0">
                <a:ea typeface="ＭＳ Ｐゴシック" pitchFamily="34" charset="-128"/>
              </a:rPr>
              <a:t>Both died of the illness</a:t>
            </a:r>
          </a:p>
          <a:p>
            <a:pPr>
              <a:buFont typeface="Wingdings" pitchFamily="2" charset="2"/>
              <a:buNone/>
            </a:pPr>
            <a:endParaRPr lang="en-US" kern="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5587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r>
              <a:rPr lang="en-US" kern="0" smtClean="0">
                <a:ea typeface="ＭＳ Ｐゴシック" pitchFamily="34" charset="-128"/>
              </a:rPr>
              <a:t>Veterinary cases</a:t>
            </a:r>
          </a:p>
        </p:txBody>
      </p:sp>
      <p:sp>
        <p:nvSpPr>
          <p:cNvPr id="3" name="Rectangle 3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/>
            <a:r>
              <a:rPr lang="en-US" kern="0" smtClean="0">
                <a:ea typeface="ＭＳ Ｐゴシック" pitchFamily="34" charset="-128"/>
              </a:rPr>
              <a:t>2 EEE horse cases</a:t>
            </a:r>
          </a:p>
          <a:p>
            <a:pPr eaLnBrk="1" hangingPunct="1"/>
            <a:r>
              <a:rPr lang="en-US" kern="0" smtClean="0">
                <a:ea typeface="ＭＳ Ｐゴシック" pitchFamily="34" charset="-128"/>
              </a:rPr>
              <a:t>Rutland and Addison Counties</a:t>
            </a:r>
          </a:p>
          <a:p>
            <a:pPr eaLnBrk="1" hangingPunct="1"/>
            <a:r>
              <a:rPr lang="en-US" kern="0" smtClean="0">
                <a:ea typeface="ＭＳ Ｐゴシック" pitchFamily="34" charset="-128"/>
              </a:rPr>
              <a:t>Onset dates Sept 6</a:t>
            </a:r>
            <a:r>
              <a:rPr lang="en-US" kern="0" baseline="30000" smtClean="0">
                <a:ea typeface="ＭＳ Ｐゴシック" pitchFamily="34" charset="-128"/>
              </a:rPr>
              <a:t>th</a:t>
            </a:r>
            <a:r>
              <a:rPr lang="en-US" kern="0" smtClean="0">
                <a:ea typeface="ＭＳ Ｐゴシック" pitchFamily="34" charset="-128"/>
              </a:rPr>
              <a:t> and Sept 16</a:t>
            </a:r>
            <a:r>
              <a:rPr lang="en-US" kern="0" baseline="30000" smtClean="0">
                <a:ea typeface="ＭＳ Ｐゴシック" pitchFamily="34" charset="-128"/>
              </a:rPr>
              <a:t>th</a:t>
            </a:r>
            <a:endParaRPr lang="en-US" kern="0" smtClean="0">
              <a:ea typeface="ＭＳ Ｐゴシック" pitchFamily="34" charset="-128"/>
            </a:endParaRPr>
          </a:p>
          <a:p>
            <a:pPr eaLnBrk="1" hangingPunct="1"/>
            <a:r>
              <a:rPr lang="en-US" kern="0" smtClean="0">
                <a:ea typeface="ＭＳ Ｐゴシック" pitchFamily="34" charset="-128"/>
              </a:rPr>
              <a:t>One survived</a:t>
            </a:r>
          </a:p>
        </p:txBody>
      </p:sp>
    </p:spTree>
    <p:extLst>
      <p:ext uri="{BB962C8B-B14F-4D97-AF65-F5344CB8AC3E}">
        <p14:creationId xmlns:p14="http://schemas.microsoft.com/office/powerpoint/2010/main" val="162023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Topics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59436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Mosquito Life History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Mosquito Surveillance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Arbovirus Surveillance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baseline="0" dirty="0" smtClean="0"/>
              <a:t>Mosquito Larviciding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Wetland Restoration Work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ChangeArrowheads="1"/>
          </p:cNvSpPr>
          <p:nvPr/>
        </p:nvSpPr>
        <p:spPr bwMode="auto">
          <a:xfrm>
            <a:off x="457200" y="457200"/>
            <a:ext cx="830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 sz="4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483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3" descr="DSC_00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352800"/>
            <a:ext cx="10128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4"/>
          <p:cNvPicPr>
            <a:picLocks noChangeAspect="1" noChangeArrowheads="1"/>
          </p:cNvPicPr>
          <p:nvPr/>
        </p:nvPicPr>
        <p:blipFill>
          <a:blip r:embed="rId4" cstate="print"/>
          <a:srcRect l="10417" t="10001" r="25000" b="13333"/>
          <a:stretch>
            <a:fillRect/>
          </a:stretch>
        </p:blipFill>
        <p:spPr bwMode="auto">
          <a:xfrm>
            <a:off x="3810000" y="1447800"/>
            <a:ext cx="2133600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5" descr="DSC_00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657600"/>
            <a:ext cx="22860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6" descr="DSC_00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4495800"/>
            <a:ext cx="19812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9" descr="DSC_002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1828800"/>
            <a:ext cx="23844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20" descr="DSC_005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4953000"/>
            <a:ext cx="17526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21" descr="DSC_003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62400" y="4724400"/>
            <a:ext cx="12668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4400" kern="12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ahoma"/>
                <a:ea typeface="+mn-ea"/>
                <a:cs typeface="+mn-cs"/>
              </a:rPr>
              <a:t>Vermont Deer Sera Survey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0" y="274638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ea typeface="ＭＳ Ｐゴシック" pitchFamily="34" charset="-128"/>
              </a:rPr>
              <a:t>Human </a:t>
            </a:r>
            <a:r>
              <a:rPr lang="en-US" dirty="0" err="1" smtClean="0">
                <a:ea typeface="ＭＳ Ｐゴシック" pitchFamily="34" charset="-128"/>
              </a:rPr>
              <a:t>Serosurvey</a:t>
            </a:r>
            <a:r>
              <a:rPr lang="en-US" dirty="0" smtClean="0">
                <a:ea typeface="ＭＳ Ｐゴシック" pitchFamily="34" charset="-128"/>
              </a:rPr>
              <a:t> Research Project</a:t>
            </a:r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Question: How many mild cases or asymptomatic cases result from EEE infection?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Study will determine how many people in the area have evidence of exposure to the virus but did not become ill.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Asking for volunteers who live in the towns of Sudbury, Brandon or Whiting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Blood sample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Questionnaire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Clinic dates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Brandon: April 23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(Senior Center, 10:00 – 7:00)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 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Sudbury: May 14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(Town Hall, noon to 7:00)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Whiting: May 29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(Town Hall, noon to 7:00)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076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848600" cy="3505200"/>
          </a:xfrm>
        </p:spPr>
        <p:txBody>
          <a:bodyPr/>
          <a:lstStyle/>
          <a:p>
            <a:r>
              <a:rPr lang="en-US" dirty="0" smtClean="0"/>
              <a:t>Vermont Agency of Agriculture</a:t>
            </a:r>
          </a:p>
          <a:p>
            <a:pPr lvl="1"/>
            <a:r>
              <a:rPr lang="en-US" dirty="0" smtClean="0">
                <a:hlinkClick r:id="rId2"/>
              </a:rPr>
              <a:t>http://www.vermontagriculture.com/</a:t>
            </a:r>
            <a:endParaRPr lang="en-US" dirty="0" smtClean="0"/>
          </a:p>
          <a:p>
            <a:pPr lvl="1"/>
            <a:r>
              <a:rPr lang="en-US" dirty="0" smtClean="0"/>
              <a:t>Search for “Entomology”</a:t>
            </a:r>
          </a:p>
          <a:p>
            <a:r>
              <a:rPr lang="en-US" dirty="0" smtClean="0"/>
              <a:t>Vermont Department</a:t>
            </a:r>
            <a:r>
              <a:rPr lang="en-US" baseline="0" dirty="0" smtClean="0"/>
              <a:t> of Health</a:t>
            </a:r>
            <a:endParaRPr lang="en-US" dirty="0" smtClean="0"/>
          </a:p>
          <a:p>
            <a:pPr lvl="1"/>
            <a:r>
              <a:rPr lang="en-US" b="0" dirty="0" smtClean="0">
                <a:hlinkClick r:id="rId3"/>
              </a:rPr>
              <a:t>http://healthvermont.gov</a:t>
            </a:r>
            <a:r>
              <a:rPr lang="en-US" b="1" dirty="0" smtClean="0">
                <a:hlinkClick r:id="rId3"/>
              </a:rPr>
              <a:t>/</a:t>
            </a:r>
            <a:endParaRPr lang="en-US" b="1" dirty="0" smtClean="0"/>
          </a:p>
          <a:p>
            <a:pPr lvl="1"/>
            <a:r>
              <a:rPr lang="en-US" dirty="0" smtClean="0"/>
              <a:t>Search for “Diseases and Prevention”</a:t>
            </a:r>
            <a:endParaRPr lang="en-US" b="1" dirty="0" smtClean="0"/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tabLst/>
              <a:defRPr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Agriculture -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  <a:hlinkClick r:id="rId4"/>
              </a:rPr>
              <a:t>AlanGraham@state.vt.us</a:t>
            </a:r>
            <a:endParaRPr lang="en-US" sz="3200" dirty="0" smtClean="0">
              <a:solidFill>
                <a:schemeClr val="tx1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tabLst/>
              <a:defRPr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Health -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  <a:hlinkClick r:id="rId5"/>
              </a:rPr>
              <a:t>Erica.Berl@state.vt.us</a:t>
            </a:r>
            <a:endParaRPr lang="en-US" sz="3200" dirty="0" smtClean="0">
              <a:solidFill>
                <a:schemeClr val="tx1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  <a:p>
            <a:pPr rtl="0" eaLnBrk="0" fontAlgn="base" hangingPunct="0">
              <a:buNone/>
            </a:pPr>
            <a:endParaRPr lang="en-US" sz="3200" dirty="0" smtClean="0">
              <a:solidFill>
                <a:schemeClr val="tx1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726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Declaration </a:t>
            </a:r>
            <a:r>
              <a:rPr lang="en-US" baseline="0" dirty="0" smtClean="0"/>
              <a:t>of </a:t>
            </a:r>
            <a:r>
              <a:rPr lang="en-US" dirty="0" smtClean="0"/>
              <a:t>Public </a:t>
            </a:r>
            <a:r>
              <a:rPr lang="en-US" baseline="0" dirty="0" smtClean="0"/>
              <a:t>Health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Phone conferences</a:t>
            </a:r>
            <a:endParaRPr lang="en-US" baseline="0" dirty="0" smtClean="0"/>
          </a:p>
          <a:p>
            <a:r>
              <a:rPr lang="en-US" dirty="0" smtClean="0"/>
              <a:t>Declared Sept 3 </a:t>
            </a:r>
            <a:endParaRPr lang="en-US" baseline="0" dirty="0" smtClean="0"/>
          </a:p>
          <a:p>
            <a:r>
              <a:rPr lang="en-US" baseline="0" dirty="0" smtClean="0"/>
              <a:t>Addison and Rutland Counties</a:t>
            </a:r>
          </a:p>
          <a:p>
            <a:endParaRPr lang="en-US" baseline="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042160"/>
            <a:ext cx="3352800" cy="435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Arbovirus Consultation Group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981200"/>
            <a:ext cx="4572000" cy="4114800"/>
          </a:xfrm>
        </p:spPr>
        <p:txBody>
          <a:bodyPr/>
          <a:lstStyle/>
          <a:p>
            <a:pPr eaLnBrk="1" hangingPunct="1"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John-Paul Mutebi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Roger Nasci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Wayne Andrews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Richard Pollock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Proposed Treatment Areas</a:t>
            </a: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133600"/>
            <a:ext cx="462379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3505200" cy="4343400"/>
          </a:xfrm>
        </p:spPr>
        <p:txBody>
          <a:bodyPr/>
          <a:lstStyle/>
          <a:p>
            <a:r>
              <a:rPr lang="en-US" sz="2800" dirty="0" smtClean="0"/>
              <a:t>Towns</a:t>
            </a:r>
            <a:r>
              <a:rPr lang="en-US" sz="2800" baseline="0" dirty="0" smtClean="0"/>
              <a:t> of Whiting and Brandon</a:t>
            </a:r>
            <a:endParaRPr lang="en-US" sz="2800" dirty="0" smtClean="0"/>
          </a:p>
          <a:p>
            <a:r>
              <a:rPr lang="en-US" sz="2800" dirty="0" smtClean="0"/>
              <a:t>2 mile radius</a:t>
            </a:r>
            <a:r>
              <a:rPr lang="en-US" sz="2800" baseline="0" dirty="0" smtClean="0"/>
              <a:t> concept</a:t>
            </a:r>
          </a:p>
          <a:p>
            <a:r>
              <a:rPr lang="en-US" sz="2800" baseline="0" dirty="0" smtClean="0"/>
              <a:t>NOFA organic farm buffers</a:t>
            </a:r>
          </a:p>
          <a:p>
            <a:r>
              <a:rPr lang="en-US" sz="2800" baseline="0" dirty="0" smtClean="0"/>
              <a:t>Apiary locations</a:t>
            </a:r>
          </a:p>
          <a:p>
            <a:r>
              <a:rPr lang="en-US" sz="2800" dirty="0" smtClean="0"/>
              <a:t>Public Education</a:t>
            </a:r>
          </a:p>
          <a:p>
            <a:r>
              <a:rPr lang="en-US" sz="2800" baseline="0" dirty="0" smtClean="0"/>
              <a:t>Public Awareness</a:t>
            </a:r>
          </a:p>
          <a:p>
            <a:endParaRPr lang="en-US" sz="2000" baseline="0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Aerial Adulticide Treatments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191000" cy="1981200"/>
          </a:xfrm>
        </p:spPr>
        <p:txBody>
          <a:bodyPr/>
          <a:lstStyle/>
          <a:p>
            <a:pPr lvl="0"/>
            <a:r>
              <a:rPr lang="en-US" sz="280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Dynamic Aviation</a:t>
            </a:r>
          </a:p>
          <a:p>
            <a:pPr lvl="0"/>
            <a:r>
              <a:rPr lang="en-US" sz="280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Anvil 10+10</a:t>
            </a:r>
          </a:p>
          <a:p>
            <a:pPr lvl="0"/>
            <a:r>
              <a:rPr lang="en-US" sz="280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0.62 Oz/acre</a:t>
            </a:r>
          </a:p>
          <a:p>
            <a:pPr lvl="0"/>
            <a:r>
              <a:rPr lang="en-US" sz="280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Nights of Sept</a:t>
            </a:r>
            <a:r>
              <a:rPr lang="en-US" sz="2800" baseline="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7 and 8</a:t>
            </a:r>
          </a:p>
          <a:p>
            <a:pPr lvl="0"/>
            <a:r>
              <a:rPr lang="en-US" sz="2800" baseline="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19,543.8 acres</a:t>
            </a:r>
          </a:p>
          <a:p>
            <a:pPr lvl="0"/>
            <a:r>
              <a:rPr lang="en-US" sz="2800" baseline="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91.0 Gals</a:t>
            </a:r>
          </a:p>
          <a:p>
            <a:pPr lvl="0"/>
            <a:r>
              <a:rPr lang="en-US" sz="2800" baseline="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Swath 1,000 feet</a:t>
            </a:r>
            <a:endParaRPr lang="en-US" sz="2800" dirty="0" smtClean="0"/>
          </a:p>
          <a:p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52600"/>
            <a:ext cx="3374111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(Jargon)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643743"/>
            <a:ext cx="8305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Arbovirus = Arthropod Borne Virus</a:t>
            </a:r>
          </a:p>
          <a:p>
            <a:endParaRPr lang="en-US" sz="2800" dirty="0"/>
          </a:p>
          <a:p>
            <a:r>
              <a:rPr lang="en-US" sz="2800" dirty="0" smtClean="0"/>
              <a:t>Dipper Counts = number of larval mosquitoes in a mosquito sampling cup</a:t>
            </a:r>
          </a:p>
          <a:p>
            <a:endParaRPr lang="en-US" sz="2800" dirty="0"/>
          </a:p>
          <a:p>
            <a:r>
              <a:rPr lang="en-US" sz="2800" dirty="0" smtClean="0"/>
              <a:t>Pool Sample = Mosquito adults grouped by species into a sample containing 1-50 mosquitoes so that they can be tested for virus activity.</a:t>
            </a:r>
          </a:p>
          <a:p>
            <a:endParaRPr lang="en-US" sz="2800" dirty="0"/>
          </a:p>
          <a:p>
            <a:r>
              <a:rPr lang="en-US" sz="2800" dirty="0" smtClean="0"/>
              <a:t>Threshold Level = The level of an insect population which triggers an action for control measures.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48" y="5181600"/>
            <a:ext cx="137666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61" y="423227"/>
            <a:ext cx="1448246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128" y="5181600"/>
            <a:ext cx="773113" cy="105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48" y="533401"/>
            <a:ext cx="1376660" cy="103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979488"/>
            <a:ext cx="4292600" cy="490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405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Mosquito Life Histories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Spring Species</a:t>
            </a:r>
          </a:p>
          <a:p>
            <a:pPr marL="0" indent="0">
              <a:buNone/>
            </a:pPr>
            <a:r>
              <a:rPr lang="en-US" dirty="0" smtClean="0"/>
              <a:t>Flood Plain Species</a:t>
            </a:r>
          </a:p>
          <a:p>
            <a:pPr marL="0" indent="0">
              <a:buNone/>
            </a:pPr>
            <a:r>
              <a:rPr lang="en-US" dirty="0" smtClean="0"/>
              <a:t>Artificial Container Species</a:t>
            </a:r>
          </a:p>
          <a:p>
            <a:pPr marL="0" indent="0">
              <a:buNone/>
            </a:pPr>
            <a:r>
              <a:rPr lang="en-US" dirty="0" smtClean="0"/>
              <a:t>Swamp species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Cattail Marsh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Hardwood Swamps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Scrub/Scrub wetlands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91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Over-Wintering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Egg – most species</a:t>
            </a:r>
          </a:p>
          <a:p>
            <a:endParaRPr lang="en-US" dirty="0" smtClean="0"/>
          </a:p>
          <a:p>
            <a:r>
              <a:rPr lang="en-US" dirty="0" smtClean="0"/>
              <a:t>Adult – two genera</a:t>
            </a:r>
          </a:p>
          <a:p>
            <a:endParaRPr lang="en-US" dirty="0" smtClean="0"/>
          </a:p>
          <a:p>
            <a:r>
              <a:rPr lang="en-US" dirty="0" smtClean="0"/>
              <a:t>Larva – one species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292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219199"/>
            <a:ext cx="2590800" cy="389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3444875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609600" y="4953000"/>
            <a:ext cx="3841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Coroplast</a:t>
            </a:r>
            <a:r>
              <a:rPr lang="en-US" dirty="0"/>
              <a:t> Resting Box </a:t>
            </a:r>
            <a:r>
              <a:rPr lang="en-US" dirty="0" smtClean="0"/>
              <a:t>Traps</a:t>
            </a:r>
            <a:r>
              <a:rPr lang="en-US" dirty="0"/>
              <a:t>	</a:t>
            </a:r>
          </a:p>
        </p:txBody>
      </p:sp>
      <p:sp>
        <p:nvSpPr>
          <p:cNvPr id="5126" name="Text Box 11"/>
          <p:cNvSpPr txBox="1">
            <a:spLocks noChangeArrowheads="1"/>
          </p:cNvSpPr>
          <p:nvPr/>
        </p:nvSpPr>
        <p:spPr bwMode="auto">
          <a:xfrm>
            <a:off x="6248400" y="5105400"/>
            <a:ext cx="19887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CDC Light </a:t>
            </a:r>
            <a:r>
              <a:rPr lang="en-US" dirty="0" smtClean="0"/>
              <a:t>Traps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810000"/>
            <a:ext cx="1905000" cy="226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4191000" y="6172200"/>
            <a:ext cx="16748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Gravid </a:t>
            </a:r>
            <a:r>
              <a:rPr lang="en-US" dirty="0" smtClean="0"/>
              <a:t>Traps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dirty="0" smtClean="0"/>
              <a:t>Adult Surveillance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Larval Surveillance</a:t>
            </a:r>
            <a:endParaRPr lang="en-US" dirty="0"/>
          </a:p>
        </p:txBody>
      </p:sp>
      <p:pic>
        <p:nvPicPr>
          <p:cNvPr id="3075" name="Picture 3" descr="C:\Users\alan.graham\Pictures\Mosquitos  Public Health and Medical Entomology  Purdue  Biology  Entomology  Insects  Ticks  Diseases  Monitoring  Control  Hot Topics  Agriculture  Extension_files\breeding_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28800"/>
            <a:ext cx="2801938" cy="178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ni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21336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33800"/>
            <a:ext cx="4343400" cy="288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jugbay.org/sites/www.jugbay.org/files/Cattails-cropp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3109856" cy="163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318000"/>
            <a:ext cx="1798637" cy="2408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</a:t>
            </a:r>
            <a:r>
              <a:rPr lang="en-US" i="1" dirty="0" smtClean="0"/>
              <a:t>Culiseta melanura </a:t>
            </a:r>
            <a:r>
              <a:rPr lang="en-US" dirty="0" smtClean="0"/>
              <a:t>habitat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317182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625" y="3013075"/>
            <a:ext cx="4143375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0275" y="4133850"/>
            <a:ext cx="2147888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5525" y="4984750"/>
            <a:ext cx="9477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4797425" y="2530475"/>
            <a:ext cx="3686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Prefers Acidic Hardwood swamps 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1022350" y="5913438"/>
            <a:ext cx="5302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Larvae </a:t>
            </a:r>
            <a:r>
              <a:rPr lang="en-US"/>
              <a:t>found </a:t>
            </a:r>
            <a:r>
              <a:rPr lang="en-US" smtClean="0"/>
              <a:t> in </a:t>
            </a:r>
            <a:r>
              <a:rPr lang="en-US" dirty="0"/>
              <a:t>holes under root masses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E51F506225D04BA51BB475F4613C5E" ma:contentTypeVersion="4" ma:contentTypeDescription="Create a new document." ma:contentTypeScope="" ma:versionID="07f04dffeab9ff4ed5a57c68ec5cea3c">
  <xsd:schema xmlns:xsd="http://www.w3.org/2001/XMLSchema" xmlns:xs="http://www.w3.org/2001/XMLSchema" xmlns:p="http://schemas.microsoft.com/office/2006/metadata/properties" xmlns:ns2="b261d912-a6f9-4421-a268-fa5828eb2b22" xmlns:ns3="78b1d7c0-b92f-4885-9ed7-40cd70855ce0" targetNamespace="http://schemas.microsoft.com/office/2006/metadata/properties" ma:root="true" ma:fieldsID="530c741d7683207811cb0129dd593049" ns2:_="" ns3:_="">
    <xsd:import namespace="b261d912-a6f9-4421-a268-fa5828eb2b22"/>
    <xsd:import namespace="78b1d7c0-b92f-4885-9ed7-40cd70855ce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61d912-a6f9-4421-a268-fa5828eb2b2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b1d7c0-b92f-4885-9ed7-40cd70855ce0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_dlc_DocId xmlns="78b1d7c0-b92f-4885-9ed7-40cd70855ce0">3H66W6JJ4AR6-483689113-254</_dlc_DocId>
    <_dlc_DocIdUrl xmlns="78b1d7c0-b92f-4885-9ed7-40cd70855ce0">
      <Url>https://outside.vermont.gov/agency/agriculture/vpac/_layouts/15/DocIdRedir.aspx?ID=3H66W6JJ4AR6-483689113-254</Url>
      <Description>3H66W6JJ4AR6-483689113-254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6601E3B-7FEB-4A92-B3B1-E4FBEC4CB26D}"/>
</file>

<file path=customXml/itemProps2.xml><?xml version="1.0" encoding="utf-8"?>
<ds:datastoreItem xmlns:ds="http://schemas.openxmlformats.org/officeDocument/2006/customXml" ds:itemID="{96958BC3-35CC-4F00-83D8-AA0BECF93584}"/>
</file>

<file path=customXml/itemProps3.xml><?xml version="1.0" encoding="utf-8"?>
<ds:datastoreItem xmlns:ds="http://schemas.openxmlformats.org/officeDocument/2006/customXml" ds:itemID="{2A063929-2E5B-40FD-AEB3-3CB2189DBA9B}"/>
</file>

<file path=customXml/itemProps4.xml><?xml version="1.0" encoding="utf-8"?>
<ds:datastoreItem xmlns:ds="http://schemas.openxmlformats.org/officeDocument/2006/customXml" ds:itemID="{D502EDDA-9D4A-49AB-92C2-6A890668E5DB}"/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6665</TotalTime>
  <Words>656</Words>
  <Application>Microsoft Office PowerPoint</Application>
  <PresentationFormat>On-screen Show (4:3)</PresentationFormat>
  <Paragraphs>146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Textured</vt:lpstr>
      <vt:lpstr>Mosquito Management and Arbovirus Surveillance  in Vermont</vt:lpstr>
      <vt:lpstr>Topics</vt:lpstr>
      <vt:lpstr>Terms (Jargon)</vt:lpstr>
      <vt:lpstr>PowerPoint Presentation</vt:lpstr>
      <vt:lpstr>Basic Mosquito Life Histories</vt:lpstr>
      <vt:lpstr>Over-Wintering Strategies</vt:lpstr>
      <vt:lpstr>Adult Surveillance</vt:lpstr>
      <vt:lpstr>Larval Surveillance</vt:lpstr>
      <vt:lpstr>Focus on Culiseta melanura habitat</vt:lpstr>
      <vt:lpstr>PowerPoint Presentation</vt:lpstr>
      <vt:lpstr>2012 Larval Suppression Efforts</vt:lpstr>
      <vt:lpstr>Wetland Restoration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Vermont Deer Sera Survey </vt:lpstr>
      <vt:lpstr>PowerPoint Presentation</vt:lpstr>
      <vt:lpstr>For More Information</vt:lpstr>
      <vt:lpstr>PowerPoint Presentation</vt:lpstr>
      <vt:lpstr>Declaration of Public Health Risk</vt:lpstr>
      <vt:lpstr>Arbovirus Consultation Group </vt:lpstr>
      <vt:lpstr>Proposed Treatment Areas</vt:lpstr>
      <vt:lpstr>Aerial Adulticide Treatments</vt:lpstr>
    </vt:vector>
  </TitlesOfParts>
  <Company>Vermont Agency of Agriculture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Alan C. Graham</dc:creator>
  <cp:lastModifiedBy>Graham, Alan</cp:lastModifiedBy>
  <cp:revision>203</cp:revision>
  <dcterms:created xsi:type="dcterms:W3CDTF">2006-11-13T13:55:56Z</dcterms:created>
  <dcterms:modified xsi:type="dcterms:W3CDTF">2013-04-09T19:07:45Z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0x010100F3E51F506225D04BA51BB475F4613C5E</vt:lpwstr>
  </property>
  <property fmtid="{D5CDD505-2E9C-101B-9397-08002B2CF9AE}" pid="3" name="_dlc_DocIdItemGuid">
    <vt:lpwstr>fef4f26e-0e53-4689-9701-c3a3e5348d39</vt:lpwstr>
  </property>
</Properties>
</file>